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7"/>
    <p:restoredTop sz="94660"/>
  </p:normalViewPr>
  <p:slideViewPr>
    <p:cSldViewPr snapToGrid="0">
      <p:cViewPr varScale="1">
        <p:scale>
          <a:sx n="99" d="100"/>
          <a:sy n="99" d="100"/>
        </p:scale>
        <p:origin x="11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19/01/2025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19/01/2025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19/01/2025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19/01/2025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19/01/2025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19/01/2025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19/01/2025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19/01/2025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2" Type="http://schemas.openxmlformats.org/officeDocument/2006/relationships/hyperlink" Target="https://www.wfp.org/news/hunger-numbers-stubbornly-high-three-consecutive-years-global-crises-deepen-u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o.org/family-farming/detail/en/c/1412923/" TargetMode="External"/><Relationship Id="rId5" Type="http://schemas.openxmlformats.org/officeDocument/2006/relationships/hyperlink" Target="https://afsafrica.org/wp-content/uploads/2020/12/yve_compressed.pdf" TargetMode="External"/><Relationship Id="rId4" Type="http://schemas.openxmlformats.org/officeDocument/2006/relationships/hyperlink" Target="https://www.theguardian.com/news/2019/jan/28/can-we-ditch-intensive-farming-and-still-feed-the-worl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lt-LT" sz="4000" dirty="0">
                <a:solidFill>
                  <a:schemeClr val="tx2"/>
                </a:solidFill>
              </a:rPr>
              <a:t>Žiedinis žemės ūkis</a:t>
            </a:r>
            <a:endParaRPr lang="en-GB" sz="4000" dirty="0">
              <a:solidFill>
                <a:schemeClr val="tx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lt-LT" sz="2000" dirty="0">
                <a:solidFill>
                  <a:schemeClr val="tx2"/>
                </a:solidFill>
              </a:rPr>
              <a:t>Pratimai klasėje</a:t>
            </a:r>
            <a:endParaRPr lang="en-GB" sz="2000" dirty="0">
              <a:solidFill>
                <a:schemeClr val="tx2"/>
              </a:solidFill>
            </a:endParaRP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Pramoninio</a:t>
            </a:r>
            <a:r>
              <a:rPr lang="en-GB" b="1" dirty="0"/>
              <a:t> </a:t>
            </a:r>
            <a:r>
              <a:rPr lang="en-GB" b="1" dirty="0" err="1"/>
              <a:t>masto</a:t>
            </a:r>
            <a:r>
              <a:rPr lang="en-GB" b="1" dirty="0"/>
              <a:t> </a:t>
            </a:r>
            <a:r>
              <a:rPr lang="en-GB" b="1" dirty="0" err="1"/>
              <a:t>ūkininkavimas</a:t>
            </a:r>
            <a:endParaRPr lang="en-GB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Išvardykite pramoninio masto privalumus ir trūkumus. Identifikuokite straipsniuose išdėstytas frazes ir idėjas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Maži</a:t>
            </a:r>
            <a:r>
              <a:rPr lang="en-GB" b="1" dirty="0"/>
              <a:t> </a:t>
            </a:r>
            <a:r>
              <a:rPr lang="en-GB" b="1" dirty="0" err="1"/>
              <a:t>šeimos</a:t>
            </a:r>
            <a:r>
              <a:rPr lang="en-GB" b="1" dirty="0"/>
              <a:t> </a:t>
            </a:r>
            <a:r>
              <a:rPr lang="en-GB" b="1" dirty="0" err="1"/>
              <a:t>ūkiai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C6959-ECEF-5FE1-ED3E-062559E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Išvardykite mažų šeimos ūkių privalumus ir trūkumus. Įvardykite straipsniuose pateiktas frazes ir idėjas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pratimas.</a:t>
            </a:r>
            <a:b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Debatai klasėje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Stambus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ūkininkavimas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prieš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lt-L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smulkius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šeimos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ūkius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Išsirinkite savo grupės kapitoną. 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Grupėje išsakykite savo nuomonę dėl savo argumentacijos.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Pasistenkite atsižvelgti į oponento argumentus. Kaip galėtumėte </a:t>
            </a:r>
            <a:r>
              <a:rPr lang="lt-LT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kontrargumentuoti</a:t>
            </a: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Temas ir argumentus paskirstykite kiekvienam komandos nariui. Apgalvokite, kokia tvarka kalbėsite ir kaip temos pereis nuo vienos prie kitos.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Būkite pasirengę paneigti oponentų pateiktus argumentus. Užsirašinėkite, kai kalba jūsų oponentai, ir debatų metu papildykite savo argumentus.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fi-FI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Norėdami nuspręsti, kuri komanda kalbės pirma, meskite monetą.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Debatus pradės monetos metimą laimėjusios grupės kapitonas.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Debatus tęs oponuojančios komandos kapitonas. Komandos kalbės pakaitomis.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Debatų pabaigoje kiekvienos komandos kapitonui bus pasiūlyta galimybė paneigti paskutinį/visus oponentų kalbėtojus. 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Klasė balsuodama nuspręs, kuri komanda debatuose pateikė </a:t>
            </a:r>
            <a:r>
              <a:rPr lang="lt-LT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įtikinamesnius</a:t>
            </a: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argumentus.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Straipsniai</a:t>
            </a:r>
            <a:endParaRPr lang="en-GB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Trejus metus iš eilės, gilėjant pasaulinėms krizėms, badas vis dar išlieka didelis. JT ataskaita (anglų kalba)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galima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įjungti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automatinį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vertimą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į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lietuvių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lt-LT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E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galime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atsisakyti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intensyvaus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ūkininkavimo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išmaitinti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pasaulį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(anglų kalba, galimas automatinis vertimas į lietuvių kalbą)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galima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įjungti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automatinį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vertimą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į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lietuvių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lt-LT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lt-LT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Agroekologiniai</a:t>
            </a: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mokymai apie biologines trąšas gerina moterų pragyvenimo šaltinius Toge (angl. 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„Agroecological training on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biofertilisers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improves women’s livelihoods in Togo“</a:t>
            </a:r>
            <a:r>
              <a:rPr lang="lt-LT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galima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įjungti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automatinį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vertimą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į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lietuvių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kalbą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lt-LT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pratimas.</a:t>
            </a:r>
            <a:b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Klasės diskusija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Trejus metus iš eilės, gilėjant pasaulinėms krizėms, badas vis dar išlieka didelis. JT ataskaita</a:t>
            </a:r>
            <a:endParaRPr lang="en-GB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Kokios pagrindinės akcentuojamos problemos?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manote, kad jas galima išspręsti?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prie minėtų problemų gali prisidėti kokie nors išoriniai veiksniai, pavyzdžiui, didėjantis gyventojų skaičius, žemės išteklių prieinamumas, kylanti temperatūra ir pan.?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Ką gali padaryti vyriausybės, kad išspręstų šias problemas?</a:t>
            </a:r>
            <a:endParaRPr lang="en-IE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galime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atsisakyti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intensyvaus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ūkininkavimo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išmaitinti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pasaulį</a:t>
            </a:r>
            <a:r>
              <a:rPr lang="en-IE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straipsniai keliantys susirūpinimą, ar optimistiški?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Kokie svarbiausi klausimai kėlė susirūpinimą?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manote, kad nurodyti sprendimai galėtų išspręsti įvardytas problemas?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galvojate apie kitus galimus sprendimus?</a:t>
            </a:r>
            <a:endParaRPr lang="en-IE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Agroekologiniai</a:t>
            </a:r>
            <a:r>
              <a:rPr lang="lt-LT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mokymai apie biologines trąšas gerina moterų pragyvenimo šaltinius Toge</a:t>
            </a:r>
            <a:endParaRPr lang="en-GB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Kokia buvo problema?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Kas sukėlė problemą?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šis sprendimas visiškai išsprendžia problemą?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lt-L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yra dar kas nors, kas galėtų pakeisti jų padėtį, pavyzdžiui, finansavimas, švietimas, galimybė patekti į rinkas ir parduoti produkciją ir pan.?</a:t>
            </a:r>
            <a:endParaRPr lang="en-IE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16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pratimas</a:t>
            </a:r>
            <a:r>
              <a:rPr lang="lt-LT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lt-LT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Jungtinių Tautų darnaus vystymosi tikslų derinimas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074" y="387818"/>
            <a:ext cx="570697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t-LT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Kurie iš DVT yra svarbūs </a:t>
            </a:r>
            <a:r>
              <a:rPr lang="lt-LT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agroekologijos</a:t>
            </a:r>
            <a:r>
              <a:rPr lang="lt-LT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tyrimui Toge ir kodėl?</a:t>
            </a:r>
            <a:endParaRPr lang="en-GB" sz="3200" b="1" dirty="0"/>
          </a:p>
        </p:txBody>
      </p:sp>
      <p:pic>
        <p:nvPicPr>
          <p:cNvPr id="5" name="Google Shape;326;p15">
            <a:extLst>
              <a:ext uri="{FF2B5EF4-FFF2-40B4-BE49-F238E27FC236}">
                <a16:creationId xmlns:a16="http://schemas.microsoft.com/office/drawing/2014/main" id="{3E895F31-0BE8-42CA-BE34-C46D3953D323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5884" y="1973264"/>
            <a:ext cx="6348875" cy="37922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27;p15">
            <a:extLst>
              <a:ext uri="{FF2B5EF4-FFF2-40B4-BE49-F238E27FC236}">
                <a16:creationId xmlns:a16="http://schemas.microsoft.com/office/drawing/2014/main" id="{3A2AFFCD-350F-40FB-807C-766AE8CBC574}"/>
              </a:ext>
            </a:extLst>
          </p:cNvPr>
          <p:cNvSpPr txBox="1"/>
          <p:nvPr/>
        </p:nvSpPr>
        <p:spPr>
          <a:xfrm>
            <a:off x="6864340" y="408748"/>
            <a:ext cx="5469000" cy="2609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T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varaus</a:t>
            </a:r>
            <a:r>
              <a:rPr lang="en-US" sz="2000" b="1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vystymosi</a:t>
            </a:r>
            <a:r>
              <a:rPr lang="en-US" sz="2000" b="1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tikslai</a:t>
            </a:r>
            <a:r>
              <a:rPr lang="en-US" sz="2000" b="1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: </a:t>
            </a:r>
            <a:endParaRPr lang="lt-LT" sz="2000" b="1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Nėra</a:t>
            </a:r>
            <a:r>
              <a:rPr lang="en-US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 </a:t>
            </a:r>
            <a:r>
              <a:rPr lang="en-US" sz="20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skurdo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Nėra</a:t>
            </a:r>
            <a:r>
              <a:rPr lang="en-US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 </a:t>
            </a:r>
            <a:r>
              <a:rPr lang="en-US" sz="20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bado</a:t>
            </a:r>
            <a:r>
              <a:rPr lang="en-US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, 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Gera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sveikata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gerbūvis</a:t>
            </a:r>
            <a:endParaRPr lang="lt-LT" sz="2000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Kokybiškas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ugdymas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Lyčių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lygybė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Švarus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vanduo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sanitarija</a:t>
            </a:r>
            <a:endParaRPr lang="lt-LT" sz="2000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Prieinama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švari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energija</a:t>
            </a:r>
            <a:endParaRPr lang="lt-LT" sz="2000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  </a:ext>
                </a:extLst>
              </a:rPr>
              <a:t>P</a:t>
            </a:r>
            <a:r>
              <a:rPr lang="lt-LT" sz="20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ajamų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ekonominis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augimas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Pramonė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,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inovacijos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infrastruktūra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Sumažinta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nelygybė</a:t>
            </a:r>
            <a:endParaRPr lang="lt-LT" sz="2000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Tvarūs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miestai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bendruomenės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Atsakingas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vartojimas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gamyba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Kova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su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klimato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kaita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Gyvybė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po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vandeniu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Gyvybė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ant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žemės</a:t>
            </a:r>
            <a:endParaRPr lang="lt-LT" sz="20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</a:ext>
              </a:extLst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Taika,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teisingumas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ir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stiprios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institucijos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Partnerystė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tikslų</a:t>
            </a:r>
            <a:r>
              <a:rPr lang="lt-LT" sz="20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link</a:t>
            </a:r>
            <a:endParaRPr lang="lt-LT" sz="4000" dirty="0"/>
          </a:p>
        </p:txBody>
      </p:sp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072" y="286743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pratimas.</a:t>
            </a:r>
            <a:br>
              <a:rPr lang="lt-LT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Pramoninis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ūkininkavimas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lt-LT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maži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šeimos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ūkiai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624</Words>
  <Application>Microsoft Office PowerPoint</Application>
  <PresentationFormat>Plačiaekranė</PresentationFormat>
  <Paragraphs>61</Paragraphs>
  <Slides>13</Slides>
  <Notes>0</Notes>
  <HiddenSlides>0</HiddenSlides>
  <MMClips>1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Žiedinis žemės ūkis</vt:lpstr>
      <vt:lpstr>Straipsniai</vt:lpstr>
      <vt:lpstr>1 pratimas. Klasės diskusija</vt:lpstr>
      <vt:lpstr>Trejus metus iš eilės, gilėjant pasaulinėms krizėms, badas vis dar išlieka didelis. JT ataskaita</vt:lpstr>
      <vt:lpstr>Ar galime atsisakyti intensyvaus ūkininkavimo ir išmaitinti pasaulį?</vt:lpstr>
      <vt:lpstr>Agroekologiniai mokymai apie biologines trąšas gerina moterų pragyvenimo šaltinius Toge</vt:lpstr>
      <vt:lpstr>2 pratimas.  Jungtinių Tautų darnaus vystymosi tikslų derinimas</vt:lpstr>
      <vt:lpstr>Kurie iš DVT yra svarbūs agroekologijos tyrimui Toge ir kodėl?</vt:lpstr>
      <vt:lpstr>3 pratimas.  Pramoninis ūkininkavimas ir  maži šeimos ūkiai </vt:lpstr>
      <vt:lpstr>Pramoninio masto ūkininkavimas</vt:lpstr>
      <vt:lpstr>Maži šeimos ūkiai</vt:lpstr>
      <vt:lpstr>4 pratimas. Debatai klasėje </vt:lpstr>
      <vt:lpstr>Stambus ūkininkavimas prieš  smulkius šeimos ūkius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 </dc:title>
  <dc:creator>Whyte, Ann</dc:creator>
  <cp:lastModifiedBy>Vaida Sinkeviciene</cp:lastModifiedBy>
  <cp:revision>15</cp:revision>
  <dcterms:created xsi:type="dcterms:W3CDTF">2024-07-25T12:55:12Z</dcterms:created>
  <dcterms:modified xsi:type="dcterms:W3CDTF">2025-01-19T13:16:37Z</dcterms:modified>
</cp:coreProperties>
</file>