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7"/>
    <p:restoredTop sz="94660"/>
  </p:normalViewPr>
  <p:slideViewPr>
    <p:cSldViewPr snapToGrid="0">
      <p:cViewPr varScale="1">
        <p:scale>
          <a:sx n="123" d="100"/>
          <a:sy n="123" d="100"/>
        </p:scale>
        <p:origin x="4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6D8D1-665B-4547-874B-8C3AB8A8DF4D}" type="datetimeFigureOut">
              <a:rPr lang="en-GB" smtClean="0"/>
              <a:t>25/07/2024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DD89D-4B9B-814C-B0F0-B7C55B2DB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358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299AA-75B1-8CBB-BDC4-E216E417DC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8FC9A1-2D8E-9BDB-08E2-3B17EC45D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E0032-FC5B-C3B4-6140-5E6BAA220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DA247-9E0D-F341-AAAA-69E66BFBDB44}" type="datetime1">
              <a:rPr lang="en-IE" smtClean="0"/>
              <a:t>25/07/2024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E4586-E02B-71B2-B7F2-DE261FDC1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1AF5A-C0B0-6518-D882-F3A00172E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287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E2081-A836-D609-D038-867089B6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5C55C5-F605-2838-1DFC-14E1D1493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DB43B-9290-6813-02B2-8E3E46816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8813-4146-B745-97E5-92F896D92A9A}" type="datetime1">
              <a:rPr lang="en-IE" smtClean="0"/>
              <a:t>25/07/2024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DFC89-1B12-1C51-7565-C9F9DAB94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DA7FB-4706-F2E2-2F05-6CE8A2A7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0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4E467D-73FD-1F18-7B64-DB61366AD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54E405-15DA-A8C7-218C-F1D4D1FBA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A35B1-C5C3-30C5-242C-8CD729AC6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243CB-404E-2E48-B63B-7B0C7928B1D8}" type="datetime1">
              <a:rPr lang="en-IE" smtClean="0"/>
              <a:t>25/07/2024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6735A-F786-D2ED-484E-A0966D249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1D4C6-B280-8AEF-DD08-AFA31806B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298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70F33-4A64-0651-4614-94E9B128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BCA9A-93CD-CFDD-648D-6EBFBD0B1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5EA4F-C0AB-DECA-794C-6DB5A68D7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72FA9-3D5F-A849-8E19-AB355DDB51DC}" type="datetime1">
              <a:rPr lang="en-IE" smtClean="0"/>
              <a:t>25/07/2024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AC508-A55A-488B-B422-643DECC6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1894B-0B40-279F-FF88-F63210DCD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07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A3F6-1485-FC8B-D8BB-FE59B5237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F6668-A5A5-374F-1E14-25BFC9A64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B1A3D-D232-C399-BBCE-EF373239D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2C4-1478-3D4B-8C03-ECF5CC4A4B85}" type="datetime1">
              <a:rPr lang="en-IE" smtClean="0"/>
              <a:t>25/07/2024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C3C95-B896-3C58-17EB-84D8B9CB7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5352D-E454-E4C5-DA4D-52F1498E0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57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75CDA-1119-15CE-C3D6-C77DDD372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EC491-4426-AD11-04C7-A754DDF19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BAE3B4-F2B5-9495-D98F-589685D1A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32625-2C80-2ADF-3ABD-AC0CDD882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B87B-0634-DB49-8D56-FBB7F1479AB4}" type="datetime1">
              <a:rPr lang="en-IE" smtClean="0"/>
              <a:t>25/07/2024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018AA-CE49-7CA2-8351-BF0F5E3A0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93CE8E-C3D8-8FF9-CBC7-5F7D49162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54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73F6-031C-402D-DE7C-87FDEA22A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94E1F-E958-BED6-64EC-1A7A12025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16AA2-FE6E-81FC-46DF-DFB33D9462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98659D-0CA0-9E76-15F5-6AFC728E43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5B22A-4E38-6921-A33B-4D637302A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B770FE-757B-5A6E-7439-AD80BBBE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E279C-B52A-A442-9BF6-490AFCDED662}" type="datetime1">
              <a:rPr lang="en-IE" smtClean="0"/>
              <a:t>25/07/2024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68DCD5-4EF5-78F5-100D-922A4A131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AF12D9-C45F-C4ED-836E-C816F8CA3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549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1952E-190D-BDF5-864D-45DB1FE34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557054-E165-CBA4-E449-FD701182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D6401-7EFE-E541-ACE5-B023CEE957A6}" type="datetime1">
              <a:rPr lang="en-IE" smtClean="0"/>
              <a:t>25/07/2024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C2E257-4ED2-880D-845F-B454FEA7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DFA44F-1E89-04FE-6C2D-0339200B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0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55F18E-EC28-8983-112F-8CCE3408C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8181F-9A2E-8E4C-A2BF-F29AC6A23C5C}" type="datetime1">
              <a:rPr lang="en-IE" smtClean="0"/>
              <a:t>25/07/2024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84D06C-064C-71FC-20AC-E281477A9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3BA6D3-6A52-4AC0-8CE2-0CBFFC31D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617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88FB3-3AE2-32D3-182A-919BAC904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9D956-766A-EC12-D2AA-402082CD6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1AEFA-6E8F-5032-7458-19FB95504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FD5BE-42AF-CB85-6455-F15C92A3A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35A2-0AFE-D14D-BC9F-160490D3F02A}" type="datetime1">
              <a:rPr lang="en-IE" smtClean="0"/>
              <a:t>25/07/2024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CFC7D-6C9B-8E4E-AB27-8A5389867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73150-8981-D2B4-2D2F-9E8F8570B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2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FB0FD-A6EC-C92D-FAC6-CE377418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9B7AA5-23B9-567A-164E-D5BF00B53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20810A-B571-31FF-36E0-1F41F9E4B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0BA70-DB43-432E-CF8A-46AD1FFC4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37F80-0EF1-7C46-85C1-5C05940B77A4}" type="datetime1">
              <a:rPr lang="en-IE" smtClean="0"/>
              <a:t>25/07/2024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EC345-840C-3AE5-FF1E-D876964F8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D8038-01CA-CE6E-092B-055B33CD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12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"/>
            <a:lum/>
          </a:blip>
          <a:srcRect/>
          <a:stretch>
            <a:fillRect l="16000" t="4000" r="15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A8CD52-06ED-EBB7-2DEC-19D759ACA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3BF1D-8225-152A-E42E-CB2F0D2FD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0B587-D4D0-48EE-67A7-B2DBF19380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208F4-71A0-BD45-A2A8-2C20AD534478}" type="datetime1">
              <a:rPr lang="en-IE" smtClean="0"/>
              <a:t>25/07/2024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3CAC5-6BEA-DF90-CF7F-5D51C2B7C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A65A7-F3E4-1C36-48CF-F76FEB233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67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news/2019/jan/28/can-we-ditch-intensive-farming-and-still-feed-the-world" TargetMode="External"/><Relationship Id="rId2" Type="http://schemas.openxmlformats.org/officeDocument/2006/relationships/hyperlink" Target="https://www.wfp.org/news/hunger-numbers-stubbornly-high-three-consecutive-years-global-crises-deepen-un-report#:~:text=The%20report%20highlights%20that%20access,amid%20the%20COVID%2D19%20pandemic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ao.org/family-farming/detail/en/c/1412923/" TargetMode="External"/><Relationship Id="rId4" Type="http://schemas.openxmlformats.org/officeDocument/2006/relationships/hyperlink" Target="https://afsafrica.org/wp-content/uploads/2020/12/yve_compressed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8" name="Rectangle 1047">
            <a:extLst>
              <a:ext uri="{FF2B5EF4-FFF2-40B4-BE49-F238E27FC236}">
                <a16:creationId xmlns:a16="http://schemas.microsoft.com/office/drawing/2014/main" id="{6DBF50F6-DD88-4D9F-B7D3-79B98998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0" name="Rectangle 1049">
            <a:extLst>
              <a:ext uri="{FF2B5EF4-FFF2-40B4-BE49-F238E27FC236}">
                <a16:creationId xmlns:a16="http://schemas.microsoft.com/office/drawing/2014/main" id="{916BBDC2-6929-469E-B7C4-A03E77BF9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EFBB9F-7338-31C9-9BDD-EBECE66ED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672" y="5434228"/>
            <a:ext cx="10640754" cy="775845"/>
          </a:xfrm>
        </p:spPr>
        <p:txBody>
          <a:bodyPr anchor="ctr">
            <a:normAutofit/>
          </a:bodyPr>
          <a:lstStyle/>
          <a:p>
            <a:pPr algn="l"/>
            <a:r>
              <a:rPr lang="en-GB" sz="4000">
                <a:solidFill>
                  <a:schemeClr val="tx2"/>
                </a:solidFill>
              </a:rPr>
              <a:t>Circular Agriculture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52CB54-A134-2EE2-52B5-06BDD2FE9C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672" y="4980231"/>
            <a:ext cx="9163757" cy="450447"/>
          </a:xfrm>
        </p:spPr>
        <p:txBody>
          <a:bodyPr anchor="ctr">
            <a:normAutofit/>
          </a:bodyPr>
          <a:lstStyle/>
          <a:p>
            <a:pPr algn="l"/>
            <a:r>
              <a:rPr lang="en-GB" sz="2000">
                <a:solidFill>
                  <a:schemeClr val="tx2"/>
                </a:solidFill>
              </a:rPr>
              <a:t>Classroom Exercises</a:t>
            </a:r>
          </a:p>
        </p:txBody>
      </p:sp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C344E6B5-C9F5-4338-9E33-003B12373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 flipH="1">
            <a:off x="-176402" y="170309"/>
            <a:ext cx="2514948" cy="2174333"/>
            <a:chOff x="-305" y="-4155"/>
            <a:chExt cx="2514948" cy="2174333"/>
          </a:xfrm>
        </p:grpSpPr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C90B0F8D-9E81-4DE8-95D5-1A26E9390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830BA43A-83E9-4C67-92A6-F247FB3700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92F3A0CC-EBFE-405D-B0C0-27DE361ED5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DF2E853E-B55A-4FFD-B90E-6FB4F31BD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37" name="Video 1036" descr="Windmills">
            <a:extLst>
              <a:ext uri="{FF2B5EF4-FFF2-40B4-BE49-F238E27FC236}">
                <a16:creationId xmlns:a16="http://schemas.microsoft.com/office/drawing/2014/main" id="{A757FCA5-CFE9-7976-7C31-5B9A39101E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1" b="1"/>
          <a:stretch/>
        </p:blipFill>
        <p:spPr>
          <a:xfrm>
            <a:off x="2899877" y="445153"/>
            <a:ext cx="6392247" cy="3585427"/>
          </a:xfrm>
          <a:prstGeom prst="rect">
            <a:avLst/>
          </a:prstGeom>
        </p:spPr>
      </p:pic>
      <p:grpSp>
        <p:nvGrpSpPr>
          <p:cNvPr id="1058" name="Group 1057">
            <a:extLst>
              <a:ext uri="{FF2B5EF4-FFF2-40B4-BE49-F238E27FC236}">
                <a16:creationId xmlns:a16="http://schemas.microsoft.com/office/drawing/2014/main" id="{FDFEDBF7-8E2C-46B8-9095-AE1D77E21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130554" y="4560733"/>
            <a:ext cx="3061445" cy="2297266"/>
            <a:chOff x="-305" y="-1"/>
            <a:chExt cx="3832880" cy="2876136"/>
          </a:xfrm>
        </p:grpSpPr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60202872-FBB0-4F11-BC49-9FB400B21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0DEB2F40-D411-4D44-9638-AE0342C7F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507F7D91-A991-4196-AF73-327E04B56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178739A9-E67C-40E5-9468-0A68AEC54E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2" descr="Circle2">
            <a:extLst>
              <a:ext uri="{FF2B5EF4-FFF2-40B4-BE49-F238E27FC236}">
                <a16:creationId xmlns:a16="http://schemas.microsoft.com/office/drawing/2014/main" id="{EF4C6B2C-940C-574E-7B92-B5C29C49B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921" y="5455921"/>
            <a:ext cx="1402080" cy="14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70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8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video>
              <p:cMediaNode vol="83333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3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8DB5-3568-992C-49B9-55E5D7BB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Industrial Scale Farming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E2E1C62-E160-F939-1B21-C075ECC53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 the benefits and negatives of industrial scale. </a:t>
            </a:r>
            <a:r>
              <a:rPr lang="en-IE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dentify phrases and ideas outlined in the articles</a:t>
            </a:r>
            <a:r>
              <a:rPr lang="en-IE" sz="1800" dirty="0">
                <a:effectLst/>
              </a:rPr>
              <a:t>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733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C6CB-9C50-FE40-BD08-4B8727242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Small Family Farms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C6959-ECEF-5FE1-ED3E-062559E49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 the benefits and negatives of small family farms. 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dentify phrases and ideas outlined in the articles</a:t>
            </a:r>
            <a:r>
              <a:rPr lang="en-IE" dirty="0">
                <a:effectLst/>
              </a:rPr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5060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6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Exercise 4: Class Debate</a:t>
            </a:r>
            <a:r>
              <a:rPr lang="en-IE" sz="6000" dirty="0">
                <a:effectLst/>
              </a:rPr>
              <a:t> </a:t>
            </a:r>
            <a:br>
              <a:rPr lang="en-IE" sz="6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880958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98988-3899-CFD9-298F-08BD2BB0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IE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arge scale farming Vs Small family farms</a:t>
            </a:r>
            <a:r>
              <a:rPr lang="en-IE" b="1" dirty="0">
                <a:effectLst/>
              </a:rPr>
              <a:t> 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514B3-2F11-5EA4-0F4B-763789FDC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636"/>
            <a:ext cx="10515600" cy="4618327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Choose a captain of your group.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your group outline your argument for your side of the argument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consider the arguments of your opponent. How could you counter argue this?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Split your topics/arguments between each team member. Think about the order in which you will speak for your group and how the topics flow from one to the next.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prepared to rebut arguments raised by your opposition. Take notes as your opposition speaks and add to your argument during the debate.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a coin toss to choose which group will speak first.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debate will begin with the captain of the group that won the coin toss.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debate will continue with captain of the opposing team. And the teams will alternate turns in speaking.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captain of each team will be offered the option to rebut the final/all speakers of the opposition at the end of the debate.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class will vote to decide which team made a more convincing argument in the debate.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445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7B064-C102-3562-73B5-1CB6F7C86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3 Articles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53BA0F-1B9A-29EF-2057-4C3FF9065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Hunger numbers stubbornly high for three consecutive years as global crises deepen: UN report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available from: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https://www.wfp.org/news/hunger-numbers-stubbornly-high-three-consecutive-years-global-crises-deepen-un-report#:~:text=The%20report%20highlights%20that%20access,amid%20the%20COVID%2D19%20pandemic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we ditch intensive farming- and still feed the world?, available from: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https://www.theguardian.com/news/2019/jan/28/can-we-ditch-intensive-farming-and-still-feed-the-world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Agroecological training on biofertilisers improves women’s livelihoods in Togo, available from: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https://afsafrica.org/wp-content/uploads/2020/12/yve_compressed.pdf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https://www.fao.org/family-farming/detail/en/c/1412923/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292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141A7-1B2F-C879-F521-AADB1FA06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51" y="244942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Exercise 1: Classroom Discussion</a:t>
            </a:r>
            <a:b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95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5D246-79F7-53C7-040C-12EE4FBB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Hunger numbers stubbornly high for three consecutive years as global crises deepen: UN report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3E8B1-68D9-37A4-BBE1-6B2514B75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the key issues highlighted?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you think these can be resolved?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 there any external factors that could add to these issues, e.g. growing population, land availability, increasing temperatures, etc.?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can governments do to address these concerns?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00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A9B02-4F90-EACF-80DE-BB31DA4C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we ditch intensive farming- and still feed the world?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ED02E-A557-150E-7457-A907D34E3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 the articles concerning or optimistic?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were the main concerns?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you think the solutions identified could resolve the concerns identified?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you think of any other possible solutions?</a:t>
            </a:r>
          </a:p>
          <a:p>
            <a:pPr>
              <a:lnSpc>
                <a:spcPct val="20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254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7EDD8-FF8E-DA73-8DDB-1A4424AAF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Agroecological training on biofertilisers improves women’s livelihoods in Togo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5A2F9-7CBB-3E8F-3A2D-851365045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was the issue?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caused the issue?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this solution fully address the concern? 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there anything else that could change their situation, e.g. funding, education, access to markets to sell produce, etc.?</a:t>
            </a:r>
          </a:p>
          <a:p>
            <a:pPr>
              <a:lnSpc>
                <a:spcPct val="20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5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456D3-16EF-EFBE-70C5-46B1545BA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163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Exercise 2: Aligning United Nations Sustainable Development Goals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738135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67D35-64D5-F865-2562-88D0A712E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hich of the SDGs are relevant to the agroecology case study in Togo and why?</a:t>
            </a:r>
            <a:endParaRPr lang="en-GB" sz="3200" dirty="0"/>
          </a:p>
        </p:txBody>
      </p:sp>
      <p:pic>
        <p:nvPicPr>
          <p:cNvPr id="4" name="Content Placeholder 3" descr="A chart of goals with icons&#10;&#10;Description automatically generated with medium confidence">
            <a:extLst>
              <a:ext uri="{FF2B5EF4-FFF2-40B4-BE49-F238E27FC236}">
                <a16:creationId xmlns:a16="http://schemas.microsoft.com/office/drawing/2014/main" id="{B59F6875-6E81-7435-6D9C-70AA3DBBA8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11870"/>
            <a:ext cx="8229600" cy="4881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13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6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Exercise 3: Industrial Scale Farming V’s Small Family Farms</a:t>
            </a:r>
            <a:br>
              <a:rPr lang="en-IE" sz="6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824438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583</Words>
  <Application>Microsoft Macintosh PowerPoint</Application>
  <PresentationFormat>Widescreen</PresentationFormat>
  <Paragraphs>41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Circular Agriculture </vt:lpstr>
      <vt:lpstr>3 Articles</vt:lpstr>
      <vt:lpstr>Exercise 1: Classroom Discussion  </vt:lpstr>
      <vt:lpstr>Hunger numbers stubbornly high for three consecutive years as global crises deepen: UN report</vt:lpstr>
      <vt:lpstr>Can we ditch intensive farming- and still feed the world?</vt:lpstr>
      <vt:lpstr>Agroecological training on biofertilisers improves women’s livelihoods in Togo</vt:lpstr>
      <vt:lpstr>Exercise 2: Aligning United Nations Sustainable Development Goals</vt:lpstr>
      <vt:lpstr>Which of the SDGs are relevant to the agroecology case study in Togo and why?</vt:lpstr>
      <vt:lpstr>Exercise 3: Industrial Scale Farming V’s Small Family Farms </vt:lpstr>
      <vt:lpstr>Industrial Scale Farming</vt:lpstr>
      <vt:lpstr>Small Family Farms</vt:lpstr>
      <vt:lpstr>Exercise 4: Class Debate  </vt:lpstr>
      <vt:lpstr>Large scale farming Vs Small family farms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Agriculture </dc:title>
  <dc:creator>Whyte, Ann</dc:creator>
  <cp:lastModifiedBy>Whyte, Ann</cp:lastModifiedBy>
  <cp:revision>2</cp:revision>
  <dcterms:created xsi:type="dcterms:W3CDTF">2024-07-25T12:55:12Z</dcterms:created>
  <dcterms:modified xsi:type="dcterms:W3CDTF">2024-07-25T15:00:22Z</dcterms:modified>
</cp:coreProperties>
</file>